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50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</p:sldMasterIdLst>
  <p:notesMasterIdLst>
    <p:notesMasterId r:id="rId56"/>
  </p:notesMasterIdLst>
  <p:sldIdLst>
    <p:sldId id="310" r:id="rId3"/>
    <p:sldId id="308" r:id="rId4"/>
    <p:sldId id="256" r:id="rId5"/>
    <p:sldId id="257" r:id="rId6"/>
    <p:sldId id="258" r:id="rId7"/>
    <p:sldId id="259" r:id="rId8"/>
    <p:sldId id="284" r:id="rId9"/>
    <p:sldId id="260" r:id="rId10"/>
    <p:sldId id="285" r:id="rId11"/>
    <p:sldId id="261" r:id="rId12"/>
    <p:sldId id="286" r:id="rId13"/>
    <p:sldId id="263" r:id="rId14"/>
    <p:sldId id="287" r:id="rId15"/>
    <p:sldId id="264" r:id="rId16"/>
    <p:sldId id="288" r:id="rId17"/>
    <p:sldId id="265" r:id="rId18"/>
    <p:sldId id="289" r:id="rId19"/>
    <p:sldId id="266" r:id="rId20"/>
    <p:sldId id="290" r:id="rId21"/>
    <p:sldId id="267" r:id="rId22"/>
    <p:sldId id="291" r:id="rId23"/>
    <p:sldId id="268" r:id="rId24"/>
    <p:sldId id="292" r:id="rId25"/>
    <p:sldId id="269" r:id="rId26"/>
    <p:sldId id="293" r:id="rId27"/>
    <p:sldId id="270" r:id="rId28"/>
    <p:sldId id="294" r:id="rId29"/>
    <p:sldId id="271" r:id="rId30"/>
    <p:sldId id="295" r:id="rId31"/>
    <p:sldId id="272" r:id="rId32"/>
    <p:sldId id="296" r:id="rId33"/>
    <p:sldId id="273" r:id="rId34"/>
    <p:sldId id="297" r:id="rId35"/>
    <p:sldId id="274" r:id="rId36"/>
    <p:sldId id="298" r:id="rId37"/>
    <p:sldId id="275" r:id="rId38"/>
    <p:sldId id="299" r:id="rId39"/>
    <p:sldId id="276" r:id="rId40"/>
    <p:sldId id="300" r:id="rId41"/>
    <p:sldId id="277" r:id="rId42"/>
    <p:sldId id="301" r:id="rId43"/>
    <p:sldId id="278" r:id="rId44"/>
    <p:sldId id="302" r:id="rId45"/>
    <p:sldId id="279" r:id="rId46"/>
    <p:sldId id="303" r:id="rId47"/>
    <p:sldId id="280" r:id="rId48"/>
    <p:sldId id="304" r:id="rId49"/>
    <p:sldId id="281" r:id="rId50"/>
    <p:sldId id="305" r:id="rId51"/>
    <p:sldId id="282" r:id="rId52"/>
    <p:sldId id="306" r:id="rId53"/>
    <p:sldId id="283" r:id="rId54"/>
    <p:sldId id="307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customXml" Target="../customXml/item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E13E15-185F-498A-95FD-39EF114AE734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5303B21-E02A-4369-9EF4-92EC324479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Created by Educational Technology Network. www.edtechnetwork.com 2009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413DE6-B41E-461F-88AE-4E5916FE86D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8C28C7-5112-4E4C-8B59-8A4F6973390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7EF78D-8C90-4DE5-97A5-0CD66741F6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CADD76-B478-4755-A814-D010AD9F54D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E528D1-5A35-4B70-8CC3-35B841AB5E4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DAE5EA-F1EB-4872-BC52-269C958E619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F2D239-21FD-4B25-80CA-C547A26D948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DC5DCE-EE2A-4A94-87BB-1AD89E8DA27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1D5AC8-8E3E-4892-8A1C-BDC49603ADA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F87335-6604-4A06-9537-8496FAC4F36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C7C72E-4F91-4A12-882D-AA02C76DCD4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8F4E68-BB1E-4E37-826D-2818165F401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F8F69C-C965-4436-B547-0DAE4BBCA2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A95DE7-B400-42D8-82BC-94D35F1A467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9458CD-9367-402A-82D0-B48ECAC1602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3F3575-184B-4DED-BEB5-61E9D83FEA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B6C91C-36A0-48CE-884E-0816BF224E2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C86E33-8435-40EC-A689-240689523DE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0336C1-FE4E-4CF9-9D44-6E0FDF1CA48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C2A1C4-4656-4FBD-8E74-1472EEC5D4E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052E47-E8FD-4D6D-8AD3-EB6B74F4500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A6841D-DA40-430C-B4FA-49499D7BB07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6C1847-75BD-42BE-B8DE-A1C2232F0AE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88F791-5F2A-4C67-A483-12615D35465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8A1EF8-278F-4612-95E9-E97E3505D6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77D5AB-5CEF-4952-9450-51F67237B61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F11676-1CEB-4062-89FF-B9EF1E458D5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C42348-4A29-4D2D-957E-EE04EE061BC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66FF70-CA0E-413A-ACE7-3BCBA076068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64DD26-6722-482A-A463-239A3DD0356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4CDE27-FBE2-4463-9AA8-6866BDE02AC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C3AE27-F7BB-4469-8290-1138BD916B1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B54DA8-8F66-4770-B39F-F8339F1A240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EDA69D-1BFF-4B5A-9B54-A3BDE7E644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B57967-CCBA-44D3-80EA-91B4D307C23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E60C4C-893C-42DA-9B00-FEBCAC683F4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C048C-6401-416C-A8D7-75854FBA565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C3270D-0B6A-42BF-951D-B81EFB3681C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3D39DD-0179-40C9-AF50-F645495C949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963FDF-FFB1-43E2-A367-223FC14EFAB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3C5EAB-795B-4DFE-AC52-5D86BD6C465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823897-63B5-4C1F-806A-B951A48BEFD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23CE03-E532-494F-9043-51C46404CB2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347896-0D25-40E4-B3E9-D7950EC6F1E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1518F8-9A08-463C-85A7-B581245149C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0F282C-7E96-4CD7-9CF0-553C3DAE359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663836-F0BD-405A-8FF1-D9E2DD83C6C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85C4C8-858D-4701-A07B-110A80426C4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4F2116-B744-4E4F-B05B-2ECBD242579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71D22F-B037-4253-A614-55E403BE6AF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07E3CB-D3A8-4F09-88FD-AD32CEFF5A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0787D9-6095-4A1C-8CAF-CF42BAF86E1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5C8C8-7038-4E35-B6A8-3303B649E28D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341EC-6F9D-45D8-8428-0B0364C06E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135B8-6062-408E-9DE7-A0994B1A2433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8E7BA-C65B-4B5A-8176-FA00CA3FF8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A3EC4-22E0-4726-978A-4CF73A1E7E86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061E4-10BE-40C5-B462-71ED702717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F8CC7-B597-4FB7-913A-019C0312E446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9298C-2403-4F9C-B4BC-170604D9CE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97F8C-7B3A-4049-A606-BFE33820364E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D92B7-8596-43D4-8858-AF61B5D0BE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B9CD6-72B5-4C61-B5A7-AF772FCD0A4E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DFE67-EB6A-4F70-95A3-313491A851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6D20B-F7A0-485D-8A57-1941C694D117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E1A06-86EC-4E16-8210-9B5EC5D9FC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0C25F-5E75-4FED-BEBE-3E2F9501613A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E8230-A2FC-4741-86AC-D8D00EDDBD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50897-4D9C-406A-A669-A4856828CEB2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444C5-9451-4FEB-8406-55C22DB36D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AFF4B-107C-4F03-A25C-46A3B1AAF457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F6703-2449-4F7D-AD6D-B83608A571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457200" y="1447800"/>
            <a:ext cx="8229600" cy="45720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D6A3E-784E-4365-9DF9-85EF0A08A8D0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910C6-3E04-4B13-9CC4-AF10DB12AC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fld id="{6245C8C8-7038-4E35-B6A8-3303B649E28D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5EF341EC-6F9D-45D8-8428-0B0364C06E0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85014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fld id="{75F135B8-6062-408E-9DE7-A0994B1A2433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7218E7BA-C65B-4B5A-8176-FA00CA3FF8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19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2A3EC4-22E0-4726-978A-4CF73A1E7E86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25F061E4-10BE-40C5-B462-71ED7027179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49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7F8CC7-B597-4FB7-913A-019C0312E446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49298C-2403-4F9C-B4BC-170604D9CE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39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797F8C-7B3A-4049-A606-BFE33820364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D92B7-8596-43D4-8858-AF61B5D0BE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557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4B9CD6-72B5-4C61-B5A7-AF772FCD0A4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8DFE67-EB6A-4F70-95A3-313491A8512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1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86D20B-F7A0-485D-8A57-1941C694D117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3E1A06-86EC-4E16-8210-9B5EC5D9FC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65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50C25F-5E75-4FED-BEBE-3E2F9501613A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AE8230-A2FC-4741-86AC-D8D00EDDBD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5414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550897-4D9C-406A-A669-A4856828CEB2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C444C5-9451-4FEB-8406-55C22DB36DA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97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668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15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5726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8852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8233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1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8AFF4B-107C-4F03-A25C-46A3B1AAF457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F6703-2449-4F7D-AD6D-B83608A5716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5133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37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F5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DBAA67-F044-4F9A-91AC-F7FD2909DEAE}" type="datetimeFigureOut">
              <a:rPr lang="en-US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D14411-ABC2-47B7-909A-B80E906DB9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2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ADBAA67-F044-4F9A-91AC-F7FD2909DEAE}" type="datetimeFigureOut">
              <a:rPr lang="en-US" smtClean="0"/>
              <a:pPr>
                <a:defRPr/>
              </a:pPr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B7D14411-ABC2-47B7-909A-B80E906DB9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4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slide" Target="slide10.xml"/><Relationship Id="rId26" Type="http://schemas.openxmlformats.org/officeDocument/2006/relationships/slide" Target="slide42.xml"/><Relationship Id="rId3" Type="http://schemas.openxmlformats.org/officeDocument/2006/relationships/slide" Target="slide4.xml"/><Relationship Id="rId21" Type="http://schemas.openxmlformats.org/officeDocument/2006/relationships/slide" Target="slide40.xml"/><Relationship Id="rId7" Type="http://schemas.openxmlformats.org/officeDocument/2006/relationships/slide" Target="slide44.xml"/><Relationship Id="rId12" Type="http://schemas.openxmlformats.org/officeDocument/2006/relationships/slide" Target="slide46.xml"/><Relationship Id="rId17" Type="http://schemas.openxmlformats.org/officeDocument/2006/relationships/slide" Target="slide48.xml"/><Relationship Id="rId25" Type="http://schemas.openxmlformats.org/officeDocument/2006/relationships/slide" Target="slide32.xml"/><Relationship Id="rId2" Type="http://schemas.openxmlformats.org/officeDocument/2006/relationships/notesSlide" Target="../notesSlides/notesSlide2.xml"/><Relationship Id="rId16" Type="http://schemas.openxmlformats.org/officeDocument/2006/relationships/slide" Target="slide38.xml"/><Relationship Id="rId20" Type="http://schemas.openxmlformats.org/officeDocument/2006/relationships/slide" Target="slide30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34.xml"/><Relationship Id="rId11" Type="http://schemas.openxmlformats.org/officeDocument/2006/relationships/slide" Target="slide36.xml"/><Relationship Id="rId24" Type="http://schemas.openxmlformats.org/officeDocument/2006/relationships/slide" Target="slide22.xml"/><Relationship Id="rId5" Type="http://schemas.openxmlformats.org/officeDocument/2006/relationships/slide" Target="slide24.xml"/><Relationship Id="rId15" Type="http://schemas.openxmlformats.org/officeDocument/2006/relationships/slide" Target="slide28.xml"/><Relationship Id="rId23" Type="http://schemas.openxmlformats.org/officeDocument/2006/relationships/slide" Target="slide12.xml"/><Relationship Id="rId10" Type="http://schemas.openxmlformats.org/officeDocument/2006/relationships/slide" Target="slide26.xml"/><Relationship Id="rId19" Type="http://schemas.openxmlformats.org/officeDocument/2006/relationships/slide" Target="slide20.xml"/><Relationship Id="rId4" Type="http://schemas.openxmlformats.org/officeDocument/2006/relationships/slide" Target="slide14.xml"/><Relationship Id="rId9" Type="http://schemas.openxmlformats.org/officeDocument/2006/relationships/slide" Target="slide16.xml"/><Relationship Id="rId14" Type="http://schemas.openxmlformats.org/officeDocument/2006/relationships/slide" Target="slide18.xml"/><Relationship Id="rId22" Type="http://schemas.openxmlformats.org/officeDocument/2006/relationships/slide" Target="slide50.xml"/><Relationship Id="rId27" Type="http://schemas.openxmlformats.org/officeDocument/2006/relationships/slide" Target="slide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0B6270E-3021-DC2A-0899-B65EF6200A5B}"/>
              </a:ext>
            </a:extLst>
          </p:cNvPr>
          <p:cNvGrpSpPr>
            <a:grpSpLocks/>
          </p:cNvGrpSpPr>
          <p:nvPr/>
        </p:nvGrpSpPr>
        <p:grpSpPr bwMode="auto">
          <a:xfrm>
            <a:off x="5183188" y="857250"/>
            <a:ext cx="3960813" cy="51435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9626E467-0E3A-DE54-B252-6FEBD0F60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C4BBEAD-89FB-124E-3442-6E0F4CC2B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3F12FD0-86E0-0F8B-C9C8-D3BD6199D9AB}"/>
              </a:ext>
            </a:extLst>
          </p:cNvPr>
          <p:cNvSpPr txBox="1"/>
          <p:nvPr/>
        </p:nvSpPr>
        <p:spPr>
          <a:xfrm>
            <a:off x="2209800" y="12192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Right of Way Jeopardy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64BEA-B25D-A41C-D8CC-F66134B8B1CC}"/>
              </a:ext>
            </a:extLst>
          </p:cNvPr>
          <p:cNvSpPr txBox="1"/>
          <p:nvPr/>
        </p:nvSpPr>
        <p:spPr>
          <a:xfrm>
            <a:off x="2362200" y="24384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Featuring Ken Fleetwood-EGIS, Kenny Stephenson-EGIS, Kelly Divine-KYTC, Michael Beaven-KYTC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90600" y="4191000"/>
            <a:ext cx="7086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>
              <a:defRPr/>
            </a:pPr>
            <a:r>
              <a:rPr lang="en-US" sz="4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ritannic Bold" panose="020B0903060703020204" pitchFamily="34" charset="0"/>
              </a:rPr>
              <a:t>ACQUISTION and RELOCATION</a:t>
            </a:r>
          </a:p>
          <a:p>
            <a:pPr algn="ctr">
              <a:defRPr/>
            </a:pPr>
            <a:endParaRPr lang="en-US" sz="4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ritannic Bold" panose="020B0903060703020204" pitchFamily="34" charset="0"/>
            </a:endParaRPr>
          </a:p>
          <a:p>
            <a:pPr algn="ctr">
              <a:defRPr/>
            </a:pPr>
            <a:r>
              <a:rPr lang="en-US" sz="4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ritannic Bold" panose="020B0903060703020204" pitchFamily="34" charset="0"/>
              </a:rPr>
              <a:t>ROUND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6400" y="1295400"/>
            <a:ext cx="62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ritannic Bold" panose="020B0903060703020204" pitchFamily="34" charset="0"/>
              </a:rPr>
              <a:t>JEOPARDY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38670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Move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 It</a:t>
                      </a:r>
                      <a:endParaRPr lang="en-US" sz="2800" dirty="0">
                        <a:solidFill>
                          <a:schemeClr val="tx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Hodge</a:t>
                      </a: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Podge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By the Numbers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Appraisal Opinion's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Britannic Bold" panose="020B0903060703020204" pitchFamily="34" charset="0"/>
                        </a:rPr>
                        <a:t>Defined By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3" action="ppaction://hlinksldjump"/>
                        </a:rPr>
                        <a:t>10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4" action="ppaction://hlinksldjump"/>
                        </a:rPr>
                        <a:t>10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5" action="ppaction://hlinksldjump"/>
                        </a:rPr>
                        <a:t>10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6" action="ppaction://hlinksldjump"/>
                        </a:rPr>
                        <a:t>10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7" action="ppaction://hlinksldjump"/>
                        </a:rPr>
                        <a:t>10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8" action="ppaction://hlinksldjump"/>
                        </a:rPr>
                        <a:t>20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9" action="ppaction://hlinksldjump"/>
                        </a:rPr>
                        <a:t>20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0" action="ppaction://hlinksldjump"/>
                        </a:rPr>
                        <a:t>20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1" action="ppaction://hlinksldjump"/>
                        </a:rPr>
                        <a:t>20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2" action="ppaction://hlinksldjump"/>
                        </a:rPr>
                        <a:t>20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3" action="ppaction://hlinksldjump"/>
                        </a:rPr>
                        <a:t>30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4" action="ppaction://hlinksldjump"/>
                        </a:rPr>
                        <a:t>30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5" action="ppaction://hlinksldjump"/>
                        </a:rPr>
                        <a:t>30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6" action="ppaction://hlinksldjump"/>
                        </a:rPr>
                        <a:t>30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7" action="ppaction://hlinksldjump"/>
                        </a:rPr>
                        <a:t>30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8" action="ppaction://hlinksldjump"/>
                        </a:rPr>
                        <a:t>40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19" action="ppaction://hlinksldjump"/>
                        </a:rPr>
                        <a:t>40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0" action="ppaction://hlinksldjump"/>
                        </a:rPr>
                        <a:t>40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1" action="ppaction://hlinksldjump"/>
                        </a:rPr>
                        <a:t>40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2" action="ppaction://hlinksldjump"/>
                        </a:rPr>
                        <a:t>40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3" action="ppaction://hlinksldjump"/>
                        </a:rPr>
                        <a:t>50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4" action="ppaction://hlinksldjump"/>
                        </a:rPr>
                        <a:t>50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5" action="ppaction://hlinksldjump"/>
                        </a:rPr>
                        <a:t>50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6" action="ppaction://hlinksldjump"/>
                        </a:rPr>
                        <a:t>50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bg1"/>
                          </a:solidFill>
                          <a:latin typeface="Britannic Bold" panose="020B0903060703020204" pitchFamily="34" charset="0"/>
                          <a:hlinkClick r:id="rId27" action="ppaction://hlinksldjump"/>
                        </a:rPr>
                        <a:t>50</a:t>
                      </a:r>
                      <a:endParaRPr lang="en-US" sz="3200" dirty="0">
                        <a:solidFill>
                          <a:schemeClr val="bg1"/>
                        </a:solidFill>
                        <a:latin typeface="Britannic Bold" panose="020B09030607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- 10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362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dirty="0"/>
              <a:t>	</a:t>
            </a:r>
            <a:r>
              <a:rPr lang="en-US" sz="3600" b="1" dirty="0">
                <a:latin typeface="Britannic Bold" panose="020B0903060703020204" pitchFamily="34" charset="0"/>
              </a:rPr>
              <a:t>Property acquired as “excess” must be declared this before it can be sold.</a:t>
            </a:r>
          </a:p>
          <a:p>
            <a:pPr algn="ctr" eaLnBrk="1" hangingPunct="1"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It– 10 </a:t>
            </a:r>
          </a:p>
        </p:txBody>
      </p:sp>
      <p:sp>
        <p:nvSpPr>
          <p:cNvPr id="6147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09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dirty="0"/>
              <a:t>	</a:t>
            </a:r>
            <a:r>
              <a:rPr lang="en-US" sz="3600" dirty="0">
                <a:latin typeface="Britannic Bold" panose="020B0903060703020204" pitchFamily="34" charset="0"/>
              </a:rPr>
              <a:t>W</a:t>
            </a:r>
            <a:r>
              <a:rPr lang="en-US" sz="3600" b="1" dirty="0">
                <a:latin typeface="Britannic Bold" panose="020B0903060703020204" pitchFamily="34" charset="0"/>
              </a:rPr>
              <a:t>hat is surplus property?</a:t>
            </a:r>
          </a:p>
        </p:txBody>
      </p:sp>
      <p:pic>
        <p:nvPicPr>
          <p:cNvPr id="6148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- 20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7432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dirty="0">
                <a:latin typeface="Britannic Bold" panose="020B0903060703020204" pitchFamily="34" charset="0"/>
              </a:rPr>
              <a:t>Moveable items that are not permanently affixed to real estate.  If they are within the acquired right of way, they have to go.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– 20 </a:t>
            </a:r>
          </a:p>
        </p:txBody>
      </p:sp>
      <p:sp>
        <p:nvSpPr>
          <p:cNvPr id="8195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133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personal property?</a:t>
            </a:r>
          </a:p>
        </p:txBody>
      </p:sp>
      <p:pic>
        <p:nvPicPr>
          <p:cNvPr id="8196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- 30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A list and/or pictures of personal property to be moved.  </a:t>
            </a:r>
          </a:p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It is prepared before the move and attested to by the displaced.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– 30 </a:t>
            </a:r>
          </a:p>
        </p:txBody>
      </p:sp>
      <p:sp>
        <p:nvSpPr>
          <p:cNvPr id="10243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1981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a certified inventory?</a:t>
            </a:r>
          </a:p>
          <a:p>
            <a:pPr eaLnBrk="1" hangingPunct="1"/>
            <a:endParaRPr lang="en-US" dirty="0"/>
          </a:p>
        </p:txBody>
      </p:sp>
      <p:pic>
        <p:nvPicPr>
          <p:cNvPr id="10244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- 40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b="1" dirty="0"/>
              <a:t>	</a:t>
            </a:r>
            <a:r>
              <a:rPr lang="en-US" sz="3600" b="1" dirty="0">
                <a:latin typeface="Britannic Bold" panose="020B0903060703020204" pitchFamily="34" charset="0"/>
              </a:rPr>
              <a:t>An agent should never make an owner feel rushed to make a decision, but they should make every effort for a decision to be reached in this amount of days.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– 40 </a:t>
            </a:r>
          </a:p>
        </p:txBody>
      </p:sp>
      <p:sp>
        <p:nvSpPr>
          <p:cNvPr id="12291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133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is at least 60 days?</a:t>
            </a:r>
          </a:p>
        </p:txBody>
      </p:sp>
      <p:pic>
        <p:nvPicPr>
          <p:cNvPr id="12292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- 50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743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Interest on a loan; loss of goodwill, profit or trained employees  -  these are all examples of this nonresidential moving expense.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Move It – 50 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667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6000" b="1" dirty="0">
                <a:latin typeface="Britannic Bold" panose="020B0903060703020204" pitchFamily="34" charset="0"/>
              </a:rPr>
              <a:t>What are ineligible moving expenses?</a:t>
            </a:r>
          </a:p>
        </p:txBody>
      </p:sp>
      <p:pic>
        <p:nvPicPr>
          <p:cNvPr id="14340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HodgePodge- 10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8956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A dwelling that performs the same function, provides the same utility, and is capable of contributing to a comparable style of living.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– 10 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86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functionally equivalent?</a:t>
            </a:r>
          </a:p>
        </p:txBody>
      </p:sp>
      <p:pic>
        <p:nvPicPr>
          <p:cNvPr id="16388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- 20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09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The place of permanent or customary and usual residency.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– 20 </a:t>
            </a:r>
          </a:p>
        </p:txBody>
      </p:sp>
      <p:sp>
        <p:nvSpPr>
          <p:cNvPr id="18435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1981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is a dwelling?</a:t>
            </a:r>
          </a:p>
        </p:txBody>
      </p:sp>
      <p:pic>
        <p:nvPicPr>
          <p:cNvPr id="18436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 </a:t>
            </a:r>
            <a:r>
              <a:rPr lang="en-US" sz="6000" b="1" dirty="0">
                <a:latin typeface="Britannic Bold" panose="020B0903060703020204" pitchFamily="34" charset="0"/>
              </a:rPr>
              <a:t>HodgePodge - 30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8956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The number of bedrooms in the replacement dwelling shall be the same as that in the acquired dwelling , unless more are needed to meet this.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– 30 </a:t>
            </a:r>
          </a:p>
        </p:txBody>
      </p:sp>
      <p:sp>
        <p:nvSpPr>
          <p:cNvPr id="20483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86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are DS&amp;S standards?</a:t>
            </a:r>
          </a:p>
        </p:txBody>
      </p:sp>
      <p:pic>
        <p:nvPicPr>
          <p:cNvPr id="20484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- 40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When a KYTC project is on the way and there is vacant rental property in its path, Right of Way may decide to do this.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– 40 </a:t>
            </a:r>
          </a:p>
        </p:txBody>
      </p:sp>
      <p:sp>
        <p:nvSpPr>
          <p:cNvPr id="22531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86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pay protective rent?</a:t>
            </a:r>
          </a:p>
        </p:txBody>
      </p:sp>
      <p:pic>
        <p:nvPicPr>
          <p:cNvPr id="22532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- 50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743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The agent will need this from a business or LLC before an acquisition check can be issued.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HodgePodge – 50 </a:t>
            </a:r>
          </a:p>
        </p:txBody>
      </p:sp>
      <p:sp>
        <p:nvSpPr>
          <p:cNvPr id="2457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n-US" sz="4800" b="1" dirty="0">
                <a:latin typeface="Britannic Bold" panose="020B0903060703020204" pitchFamily="34" charset="0"/>
              </a:rPr>
              <a:t>What is a W-9?</a:t>
            </a:r>
          </a:p>
        </p:txBody>
      </p:sp>
      <p:pic>
        <p:nvPicPr>
          <p:cNvPr id="24580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- 10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0574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800" b="1" dirty="0">
                <a:latin typeface="Britannic Bold" panose="020B0903060703020204" pitchFamily="34" charset="0"/>
              </a:rPr>
              <a:t>A deviation of $1,000 or less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– 10 </a:t>
            </a:r>
          </a:p>
        </p:txBody>
      </p:sp>
      <p:sp>
        <p:nvSpPr>
          <p:cNvPr id="26627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514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a settlement that is clearly explained in the Record of Contacts?</a:t>
            </a:r>
          </a:p>
        </p:txBody>
      </p:sp>
      <p:pic>
        <p:nvPicPr>
          <p:cNvPr id="26628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- 20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982133" y="2819400"/>
            <a:ext cx="7704667" cy="2209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5400" b="1" dirty="0">
                <a:latin typeface="Britannic Bold" panose="020B0903060703020204" pitchFamily="34" charset="0"/>
              </a:rPr>
              <a:t>$5,000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– 20 </a:t>
            </a:r>
          </a:p>
        </p:txBody>
      </p:sp>
      <p:sp>
        <p:nvSpPr>
          <p:cNvPr id="28675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514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maximum reimbursement for search expenses?</a:t>
            </a:r>
          </a:p>
        </p:txBody>
      </p:sp>
      <p:pic>
        <p:nvPicPr>
          <p:cNvPr id="28676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- 30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1905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800" b="1" dirty="0">
                <a:latin typeface="Britannic Bold" panose="020B0903060703020204" pitchFamily="34" charset="0"/>
              </a:rPr>
              <a:t>$53,200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– 30 </a:t>
            </a:r>
          </a:p>
        </p:txBody>
      </p:sp>
      <p:sp>
        <p:nvSpPr>
          <p:cNvPr id="30723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4384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is the maximum fixed payment?</a:t>
            </a:r>
          </a:p>
        </p:txBody>
      </p:sp>
      <p:pic>
        <p:nvPicPr>
          <p:cNvPr id="30724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- 40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0574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800" b="1" dirty="0">
                <a:latin typeface="Britannic Bold" panose="020B0903060703020204" pitchFamily="34" charset="0"/>
              </a:rPr>
              <a:t>$25,000 or less</a:t>
            </a:r>
          </a:p>
          <a:p>
            <a:pPr algn="ctr" eaLnBrk="1" hangingPunct="1">
              <a:buNone/>
            </a:pPr>
            <a:endParaRPr lang="en-US" sz="36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– 40 </a:t>
            </a:r>
          </a:p>
        </p:txBody>
      </p:sp>
      <p:sp>
        <p:nvSpPr>
          <p:cNvPr id="32771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09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800" b="1" dirty="0">
                <a:latin typeface="Britannic Bold" panose="020B0903060703020204" pitchFamily="34" charset="0"/>
              </a:rPr>
              <a:t>What is an ARM valuation?</a:t>
            </a:r>
          </a:p>
        </p:txBody>
      </p:sp>
      <p:pic>
        <p:nvPicPr>
          <p:cNvPr id="32772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- 50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514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800" b="1" dirty="0">
                <a:latin typeface="Britannic Bold" panose="020B0903060703020204" pitchFamily="34" charset="0"/>
              </a:rPr>
              <a:t>$5,000.01 and up</a:t>
            </a:r>
          </a:p>
          <a:p>
            <a:pPr algn="ctr" eaLnBrk="1" hangingPunct="1">
              <a:buNone/>
            </a:pPr>
            <a:endParaRPr lang="en-US" sz="48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By the Numbers – 50 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5908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the amount of estimated move costs that require 2 bids from qualified movers?</a:t>
            </a:r>
          </a:p>
        </p:txBody>
      </p:sp>
      <p:pic>
        <p:nvPicPr>
          <p:cNvPr id="34820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- 10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The result of a fee simple area reducing a dwelling's proximity to a distance below what is typical for the market 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– 10 </a:t>
            </a:r>
          </a:p>
        </p:txBody>
      </p:sp>
      <p:sp>
        <p:nvSpPr>
          <p:cNvPr id="36867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09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4000" dirty="0">
                <a:latin typeface="Britannic Bold" panose="020B0903060703020204" pitchFamily="34" charset="0"/>
              </a:rPr>
              <a:t>What are proximity damages?</a:t>
            </a:r>
          </a:p>
        </p:txBody>
      </p:sp>
      <p:pic>
        <p:nvPicPr>
          <p:cNvPr id="36868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- 20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743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The property use that is physically possible, legally permissible, financially feasible and maximally productive 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– 20 </a:t>
            </a:r>
          </a:p>
        </p:txBody>
      </p:sp>
      <p:sp>
        <p:nvSpPr>
          <p:cNvPr id="38915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895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What is highest and best use?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  <p:pic>
        <p:nvPicPr>
          <p:cNvPr id="38916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30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52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From an appraisal perspective, the act of analyzing all factors of the comparable sales and determining a 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– 30 </a:t>
            </a:r>
          </a:p>
        </p:txBody>
      </p:sp>
      <p:sp>
        <p:nvSpPr>
          <p:cNvPr id="40963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09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What is reconciliation?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  <p:pic>
        <p:nvPicPr>
          <p:cNvPr id="40964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- 40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819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$500, from an appraisal perspective 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– 40 </a:t>
            </a:r>
          </a:p>
        </p:txBody>
      </p:sp>
      <p:sp>
        <p:nvSpPr>
          <p:cNvPr id="43011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86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What is the minimum offer of a Temporary acquisition only?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  <p:pic>
        <p:nvPicPr>
          <p:cNvPr id="43012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50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438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$1,000, from an appraisal perspective 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Britannic Bold" panose="020B0903060703020204" pitchFamily="34" charset="0"/>
              </a:rPr>
              <a:t>Appraisal Opinion's</a:t>
            </a:r>
            <a:br>
              <a:rPr lang="en-US" sz="6000" dirty="0">
                <a:latin typeface="Britannic Bold" panose="020B0903060703020204" pitchFamily="34" charset="0"/>
              </a:rPr>
            </a:br>
            <a:r>
              <a:rPr lang="en-US" sz="6000" b="1" dirty="0">
                <a:latin typeface="Britannic Bold" panose="020B0903060703020204" pitchFamily="34" charset="0"/>
              </a:rPr>
              <a:t>– 50 </a:t>
            </a:r>
          </a:p>
        </p:txBody>
      </p:sp>
      <p:sp>
        <p:nvSpPr>
          <p:cNvPr id="45059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51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>
                <a:latin typeface="Britannic Bold" panose="020B0903060703020204" pitchFamily="34" charset="0"/>
              </a:rPr>
              <a:t>What is the minimum offer of a Fee Simple and/or </a:t>
            </a:r>
            <a:r>
              <a:rPr lang="en-US" sz="4000" dirty="0" err="1">
                <a:latin typeface="Britannic Bold" panose="020B0903060703020204" pitchFamily="34" charset="0"/>
              </a:rPr>
              <a:t>Pernament</a:t>
            </a:r>
            <a:r>
              <a:rPr lang="en-US" sz="4000" dirty="0">
                <a:latin typeface="Britannic Bold" panose="020B0903060703020204" pitchFamily="34" charset="0"/>
              </a:rPr>
              <a:t> Easement acquisition?</a:t>
            </a:r>
            <a:endParaRPr lang="en-US" sz="4000" b="1" dirty="0">
              <a:latin typeface="Britannic Bold" panose="020B0903060703020204" pitchFamily="34" charset="0"/>
            </a:endParaRPr>
          </a:p>
        </p:txBody>
      </p:sp>
      <p:pic>
        <p:nvPicPr>
          <p:cNvPr id="45060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- 10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982133" y="2362200"/>
            <a:ext cx="7704667" cy="32766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The power of the federal, state or local government to acquire land for a public purpose by paying its owners just compensation.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– 10 </a:t>
            </a:r>
          </a:p>
        </p:txBody>
      </p:sp>
      <p:sp>
        <p:nvSpPr>
          <p:cNvPr id="47107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133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is eminent domain?</a:t>
            </a:r>
          </a:p>
        </p:txBody>
      </p:sp>
      <p:pic>
        <p:nvPicPr>
          <p:cNvPr id="47108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- 20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A tenant who does not occupy the property at the initiation of negotiations but who is in occupancy at the time the property is acquired.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– 20 </a:t>
            </a:r>
          </a:p>
        </p:txBody>
      </p:sp>
      <p:sp>
        <p:nvSpPr>
          <p:cNvPr id="49155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09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is a subsequent occupant?</a:t>
            </a:r>
          </a:p>
        </p:txBody>
      </p:sp>
      <p:pic>
        <p:nvPicPr>
          <p:cNvPr id="49156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- 30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8956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The amount, if any, that when added to the acquisition price, equals the selling price of a comparable dwelling.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– 30 </a:t>
            </a:r>
          </a:p>
        </p:txBody>
      </p:sp>
      <p:sp>
        <p:nvSpPr>
          <p:cNvPr id="51203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0574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is a purchase supplement?</a:t>
            </a:r>
          </a:p>
        </p:txBody>
      </p:sp>
      <p:pic>
        <p:nvPicPr>
          <p:cNvPr id="51204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- 40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609600" y="2362200"/>
            <a:ext cx="8458199" cy="2743200"/>
          </a:xfrm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lang="en-US" sz="3200" b="1" dirty="0">
                <a:latin typeface="Britannic Bold" panose="020B0903060703020204" pitchFamily="34" charset="0"/>
              </a:rPr>
              <a:t>Property owners who are teachers, college/university employees, county employees, city employees, or former state employees (retired prior to the start of negotiations).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 – 40 </a:t>
            </a:r>
          </a:p>
        </p:txBody>
      </p:sp>
      <p:sp>
        <p:nvSpPr>
          <p:cNvPr id="53251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1336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What are property owners who are </a:t>
            </a:r>
            <a:r>
              <a:rPr lang="en-US" sz="3600" b="1" u="sng" dirty="0">
                <a:latin typeface="Britannic Bold" panose="020B0903060703020204" pitchFamily="34" charset="0"/>
              </a:rPr>
              <a:t>not</a:t>
            </a:r>
            <a:r>
              <a:rPr lang="en-US" sz="3600" b="1" dirty="0">
                <a:latin typeface="Britannic Bold" panose="020B0903060703020204" pitchFamily="34" charset="0"/>
              </a:rPr>
              <a:t> considered state employees?</a:t>
            </a:r>
          </a:p>
        </p:txBody>
      </p:sp>
      <p:pic>
        <p:nvPicPr>
          <p:cNvPr id="53252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 </a:t>
            </a:r>
            <a:r>
              <a:rPr lang="en-US" sz="6000" b="1" dirty="0">
                <a:latin typeface="Britannic Bold" panose="020B0903060703020204" pitchFamily="34" charset="0"/>
              </a:rPr>
              <a:t>Defined By - 50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124200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en-US" sz="3600" b="1" dirty="0">
                <a:latin typeface="Britannic Bold" panose="020B0903060703020204" pitchFamily="34" charset="0"/>
              </a:rPr>
              <a:t>A report identifying relocation impacts based on approved plans and personal interviews with persons actually being displaced by a project.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000" b="1" dirty="0">
                <a:latin typeface="Britannic Bold" panose="020B0903060703020204" pitchFamily="34" charset="0"/>
              </a:rPr>
              <a:t>Defined By– 50 </a:t>
            </a:r>
          </a:p>
        </p:txBody>
      </p:sp>
      <p:sp>
        <p:nvSpPr>
          <p:cNvPr id="55299" name="Content Placeholder 3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22860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4000" b="1" dirty="0">
                <a:latin typeface="Britannic Bold" panose="020B0903060703020204" pitchFamily="34" charset="0"/>
              </a:rPr>
              <a:t>What is the Acquisition Stage Relocation Report?</a:t>
            </a:r>
          </a:p>
        </p:txBody>
      </p:sp>
      <p:pic>
        <p:nvPicPr>
          <p:cNvPr id="55300" name="Picture 2" descr="C:\Users\Robin\AppData\Local\Microsoft\Windows\Temporary Internet Files\Content.IE5\UKPIYV1G\MCj04421220000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138863"/>
            <a:ext cx="7239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Kevin Fleetwood, Kenny Stephenson, Kelly Divine</Speakers>
    <Section xmlns="b47a5aad-adfb-4dac-9d3f-47090e67d565">10, 3</Section>
  </documentManagement>
</p:properties>
</file>

<file path=customXml/itemProps1.xml><?xml version="1.0" encoding="utf-8"?>
<ds:datastoreItem xmlns:ds="http://schemas.openxmlformats.org/officeDocument/2006/customXml" ds:itemID="{A4041DF6-351C-499B-B784-E2E9435B66AF}"/>
</file>

<file path=customXml/itemProps2.xml><?xml version="1.0" encoding="utf-8"?>
<ds:datastoreItem xmlns:ds="http://schemas.openxmlformats.org/officeDocument/2006/customXml" ds:itemID="{CEBCD573-D96A-4CA1-8C5C-6D09C057819F}"/>
</file>

<file path=customXml/itemProps3.xml><?xml version="1.0" encoding="utf-8"?>
<ds:datastoreItem xmlns:ds="http://schemas.openxmlformats.org/officeDocument/2006/customXml" ds:itemID="{7CFC1B75-EB15-4A27-872D-09C56CAA1281}"/>
</file>

<file path=docProps/app.xml><?xml version="1.0" encoding="utf-8"?>
<Properties xmlns="http://schemas.openxmlformats.org/officeDocument/2006/extended-properties" xmlns:vt="http://schemas.openxmlformats.org/officeDocument/2006/docPropsVTypes">
  <TotalTime>5367</TotalTime>
  <Words>964</Words>
  <Application>Microsoft Office PowerPoint</Application>
  <PresentationFormat>On-screen Show (4:3)</PresentationFormat>
  <Paragraphs>191</Paragraphs>
  <Slides>53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Britannic Bold</vt:lpstr>
      <vt:lpstr>Calibri</vt:lpstr>
      <vt:lpstr>Corbel</vt:lpstr>
      <vt:lpstr>Office Theme</vt:lpstr>
      <vt:lpstr>Parallax</vt:lpstr>
      <vt:lpstr>PowerPoint Presentation</vt:lpstr>
      <vt:lpstr>PowerPoint Presentation</vt:lpstr>
      <vt:lpstr>PowerPoint Presentation</vt:lpstr>
      <vt:lpstr>Move It - 10</vt:lpstr>
      <vt:lpstr>Move It– 10 </vt:lpstr>
      <vt:lpstr>Move It - 20</vt:lpstr>
      <vt:lpstr>Move It – 20 </vt:lpstr>
      <vt:lpstr>Move It - 30</vt:lpstr>
      <vt:lpstr>Move It – 30 </vt:lpstr>
      <vt:lpstr>Move It - 40</vt:lpstr>
      <vt:lpstr>Move It – 40 </vt:lpstr>
      <vt:lpstr>Move It - 50</vt:lpstr>
      <vt:lpstr>Move It – 50 </vt:lpstr>
      <vt:lpstr>HodgePodge- 10</vt:lpstr>
      <vt:lpstr>HodgePodge – 10 </vt:lpstr>
      <vt:lpstr>HodgePodge - 20</vt:lpstr>
      <vt:lpstr>HodgePodge – 20 </vt:lpstr>
      <vt:lpstr> HodgePodge - 30</vt:lpstr>
      <vt:lpstr>HodgePodge – 30 </vt:lpstr>
      <vt:lpstr>HodgePodge - 40</vt:lpstr>
      <vt:lpstr>HodgePodge – 40 </vt:lpstr>
      <vt:lpstr>HodgePodge - 50</vt:lpstr>
      <vt:lpstr>HodgePodge – 50 </vt:lpstr>
      <vt:lpstr>By the Numbers - 10</vt:lpstr>
      <vt:lpstr>By the Numbers – 10 </vt:lpstr>
      <vt:lpstr>By the Numbers - 20</vt:lpstr>
      <vt:lpstr>By the Numbers – 20 </vt:lpstr>
      <vt:lpstr>By the Numbers - 30</vt:lpstr>
      <vt:lpstr>By the Numbers – 30 </vt:lpstr>
      <vt:lpstr>By the Numbers - 40</vt:lpstr>
      <vt:lpstr>By the Numbers – 40 </vt:lpstr>
      <vt:lpstr>By the Numbers - 50</vt:lpstr>
      <vt:lpstr>By the Numbers – 50 </vt:lpstr>
      <vt:lpstr>Appraisal Opinion's - 10</vt:lpstr>
      <vt:lpstr>Appraisal Opinion's – 10 </vt:lpstr>
      <vt:lpstr>Appraisal Opinion's - 20</vt:lpstr>
      <vt:lpstr>Appraisal Opinion's – 20 </vt:lpstr>
      <vt:lpstr>Appraisal Opinion's 30</vt:lpstr>
      <vt:lpstr>Appraisal Opinion's – 30 </vt:lpstr>
      <vt:lpstr>Appraisal Opinion's - 40</vt:lpstr>
      <vt:lpstr>Appraisal Opinion's – 40 </vt:lpstr>
      <vt:lpstr>Appraisal Opinion's 50</vt:lpstr>
      <vt:lpstr>Appraisal Opinion's – 50 </vt:lpstr>
      <vt:lpstr>Defined By - 10</vt:lpstr>
      <vt:lpstr>Defined By – 10 </vt:lpstr>
      <vt:lpstr>Defined By - 20</vt:lpstr>
      <vt:lpstr>Defined By – 20 </vt:lpstr>
      <vt:lpstr>Defined By - 30</vt:lpstr>
      <vt:lpstr>Defined By – 30 </vt:lpstr>
      <vt:lpstr>Defined By - 40</vt:lpstr>
      <vt:lpstr>Defined By – 40 </vt:lpstr>
      <vt:lpstr> Defined By - 50</vt:lpstr>
      <vt:lpstr>Defined By– 50 </vt:lpstr>
    </vt:vector>
  </TitlesOfParts>
  <Company>Educational Technology Network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JEOPARDY</dc:title>
  <dc:subject>Jeopardy Template</dc:subject>
  <dc:creator>Educational Technology Network</dc:creator>
  <cp:keywords>Jeopardy Powerpoint Template;Educational Technology</cp:keywords>
  <dc:description>www.edtechnetwork.com</dc:description>
  <cp:lastModifiedBy>Beaven, Michael H (KYTC)</cp:lastModifiedBy>
  <cp:revision>96</cp:revision>
  <dcterms:created xsi:type="dcterms:W3CDTF">2009-08-08T13:06:01Z</dcterms:created>
  <dcterms:modified xsi:type="dcterms:W3CDTF">2026-08-21T17:02:03Z</dcterms:modified>
  <cp:category>Jeopardy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0x0101009E0F30E28F43D84881B1E447717B93F8</vt:lpwstr>
  </property>
</Properties>
</file>